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25" r:id="rId75"/>
    <p:sldId id="426" r:id="rId76"/>
    <p:sldId id="427" r:id="rId77"/>
    <p:sldId id="398" r:id="rId78"/>
    <p:sldId id="325" r:id="rId79"/>
    <p:sldId id="326" r:id="rId80"/>
    <p:sldId id="327" r:id="rId81"/>
    <p:sldId id="328" r:id="rId82"/>
    <p:sldId id="275" r:id="rId83"/>
    <p:sldId id="350" r:id="rId84"/>
    <p:sldId id="439" r:id="rId85"/>
    <p:sldId id="442" r:id="rId86"/>
    <p:sldId id="443" r:id="rId87"/>
    <p:sldId id="446" r:id="rId88"/>
    <p:sldId id="444"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50" charset="0"/>
      <p:regular r:id="rId100"/>
    </p:embeddedFont>
    <p:embeddedFont>
      <p:font typeface="League Spartan" panose="020B0604020202020204" charset="0"/>
      <p:regular r:id="rId101"/>
    </p:embeddedFont>
    <p:embeddedFont>
      <p:font typeface="Open Sans Extra Bold" panose="020B0604020202020204" charset="0"/>
      <p:regular r:id="rId102"/>
    </p:embeddedFont>
    <p:embeddedFont>
      <p:font typeface="Roboto Mono" pitchFamily="2" charset="0"/>
      <p:regular r:id="rId103"/>
      <p:bold r:id="rId104"/>
      <p:italic r:id="rId105"/>
      <p:boldItalic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3"/>
            <p14:sldId id="446"/>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9" d="100"/>
          <a:sy n="49" d="100"/>
        </p:scale>
        <p:origin x="1464" y="59"/>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7-03T12:01:03.114" idx="5">
    <p:pos x="11338" y="2931"/>
    <p:text>To do's:</p:text>
    <p:extLst>
      <p:ext uri="{C676402C-5697-4E1C-873F-D02D1690AC5C}">
        <p15:threadingInfo xmlns:p15="http://schemas.microsoft.com/office/powerpoint/2012/main" timeZoneBias="240"/>
      </p:ext>
    </p:extLst>
  </p:cm>
  <p:cm authorId="2" dt="2020-07-03T12:01:42.188" idx="6">
    <p:pos x="11338" y="3027"/>
    <p:text>Write down the outlier exercise in the demo notes,  also put the statistical significance of correlations stuff in the demo notes and the slides.</p:text>
    <p:extLst>
      <p:ext uri="{C676402C-5697-4E1C-873F-D02D1690AC5C}">
        <p15:threadingInfo xmlns:p15="http://schemas.microsoft.com/office/powerpoint/2012/main" timeZoneBias="240">
          <p15:parentCm authorId="2"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320721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2273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922574"/>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3652"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10659"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Not affected by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9" name="Picture 8">
            <a:extLst>
              <a:ext uri="{FF2B5EF4-FFF2-40B4-BE49-F238E27FC236}">
                <a16:creationId xmlns:a16="http://schemas.microsoft.com/office/drawing/2014/main" id="{77580ED9-117D-49F0-A466-4225566EF7F3}"/>
              </a:ext>
            </a:extLst>
          </p:cNvPr>
          <p:cNvPicPr>
            <a:picLocks noChangeAspect="1"/>
          </p:cNvPicPr>
          <p:nvPr/>
        </p:nvPicPr>
        <p:blipFill>
          <a:blip r:embed="rId4"/>
          <a:stretch>
            <a:fillRect/>
          </a:stretch>
        </p:blipFill>
        <p:spPr>
          <a:xfrm>
            <a:off x="838200" y="5226454"/>
            <a:ext cx="15450409" cy="4564435"/>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1469235258"/>
              </p:ext>
            </p:extLst>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p:sp>
        <p:nvSpPr>
          <p:cNvPr id="7" name="TextBox 6">
            <a:extLst>
              <a:ext uri="{FF2B5EF4-FFF2-40B4-BE49-F238E27FC236}">
                <a16:creationId xmlns:a16="http://schemas.microsoft.com/office/drawing/2014/main" id="{62DB2139-34A0-4A8A-9C34-2DB993FF7859}"/>
              </a:ext>
            </a:extLst>
          </p:cNvPr>
          <p:cNvSpPr txBox="1"/>
          <p:nvPr/>
        </p:nvSpPr>
        <p:spPr>
          <a:xfrm>
            <a:off x="990600" y="3238500"/>
            <a:ext cx="16383000" cy="3416320"/>
          </a:xfrm>
          <a:prstGeom prst="rect">
            <a:avLst/>
          </a:prstGeom>
          <a:noFill/>
        </p:spPr>
        <p:txBody>
          <a:bodyPr wrap="square" rtlCol="0">
            <a:spAutoFit/>
          </a:bodyPr>
          <a:lstStyle/>
          <a:p>
            <a:r>
              <a:rPr lang="en-US" sz="5400" dirty="0">
                <a:latin typeface="Gidole" panose="02000503000000000000" pitchFamily="50" charset="0"/>
              </a:rPr>
              <a:t>Ho: The correlation coefficient between these two variables equals zero.</a:t>
            </a:r>
          </a:p>
          <a:p>
            <a:r>
              <a:rPr lang="en-US" sz="5400" dirty="0">
                <a:latin typeface="Gidole" panose="02000503000000000000" pitchFamily="50" charset="0"/>
              </a:rPr>
              <a:t>Ha: The correlation coefficient between these two variables does not equal zero.</a:t>
            </a:r>
          </a:p>
        </p:txBody>
      </p:sp>
    </p:spTree>
    <p:extLst>
      <p:ext uri="{BB962C8B-B14F-4D97-AF65-F5344CB8AC3E}">
        <p14:creationId xmlns:p14="http://schemas.microsoft.com/office/powerpoint/2010/main" val="131226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533400" y="198065"/>
            <a:ext cx="17678400" cy="2389116"/>
          </a:xfrm>
          <a:prstGeom prst="rect">
            <a:avLst/>
          </a:prstGeom>
        </p:spPr>
        <p:txBody>
          <a:bodyPr wrap="square" lIns="0" tIns="0" rIns="0" bIns="0" rtlCol="0" anchor="t">
            <a:spAutoFit/>
          </a:bodyPr>
          <a:lstStyle/>
          <a:p>
            <a:pPr algn="ctr">
              <a:lnSpc>
                <a:spcPct val="150000"/>
              </a:lnSpc>
            </a:pPr>
            <a:r>
              <a:rPr lang="en-US" sz="5400" spc="375" dirty="0">
                <a:solidFill>
                  <a:srgbClr val="000000"/>
                </a:solidFill>
                <a:latin typeface="League Spartan Bold"/>
              </a:rPr>
              <a:t>STATISTICAL SIGNIFICANCE OF CORRELATIONS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2DB2139-34A0-4A8A-9C34-2DB993FF7859}"/>
                  </a:ext>
                </a:extLst>
              </p:cNvPr>
              <p:cNvSpPr txBox="1"/>
              <p:nvPr/>
            </p:nvSpPr>
            <p:spPr>
              <a:xfrm>
                <a:off x="5658282" y="3012135"/>
                <a:ext cx="7428635" cy="26303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f>
                        <m:fPr>
                          <m:ctrlPr>
                            <a:rPr lang="en-US" sz="7200" i="1" smtClean="0">
                              <a:latin typeface="Cambria Math" panose="02040503050406030204" pitchFamily="18" charset="0"/>
                            </a:rPr>
                          </m:ctrlPr>
                        </m:fPr>
                        <m:num>
                          <m:r>
                            <a:rPr lang="en-US" sz="7200" b="0" i="1" smtClean="0">
                              <a:latin typeface="Cambria Math" panose="02040503050406030204" pitchFamily="18" charset="0"/>
                            </a:rPr>
                            <m:t>𝑟</m:t>
                          </m:r>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𝑛</m:t>
                              </m:r>
                              <m:r>
                                <a:rPr lang="en-US" sz="7200" b="0" i="1" smtClean="0">
                                  <a:latin typeface="Cambria Math" panose="02040503050406030204" pitchFamily="18" charset="0"/>
                                </a:rPr>
                                <m:t>−2</m:t>
                              </m:r>
                            </m:e>
                          </m:rad>
                        </m:num>
                        <m:den>
                          <m:rad>
                            <m:radPr>
                              <m:degHide m:val="on"/>
                              <m:ctrlPr>
                                <a:rPr lang="en-US" sz="7200" i="1" smtClean="0">
                                  <a:latin typeface="Cambria Math" panose="02040503050406030204" pitchFamily="18" charset="0"/>
                                </a:rPr>
                              </m:ctrlPr>
                            </m:radPr>
                            <m:deg/>
                            <m:e>
                              <m:r>
                                <a:rPr lang="en-US" sz="7200" b="0" i="1" smtClean="0">
                                  <a:latin typeface="Cambria Math" panose="02040503050406030204" pitchFamily="18" charset="0"/>
                                </a:rPr>
                                <m:t>1−</m:t>
                              </m:r>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𝑟</m:t>
                                  </m:r>
                                </m:e>
                                <m:sup>
                                  <m:r>
                                    <a:rPr lang="en-US" sz="7200" b="0" i="1" smtClean="0">
                                      <a:latin typeface="Cambria Math" panose="02040503050406030204" pitchFamily="18" charset="0"/>
                                    </a:rPr>
                                    <m:t>2</m:t>
                                  </m:r>
                                </m:sup>
                              </m:sSup>
                            </m:e>
                          </m:rad>
                        </m:den>
                      </m:f>
                    </m:oMath>
                  </m:oMathPara>
                </a14:m>
                <a:endParaRPr lang="en-US" sz="6600" dirty="0">
                  <a:latin typeface="Gidole" panose="02000503000000000000" pitchFamily="50" charset="0"/>
                </a:endParaRPr>
              </a:p>
            </p:txBody>
          </p:sp>
        </mc:Choice>
        <mc:Fallback>
          <p:sp>
            <p:nvSpPr>
              <p:cNvPr id="7" name="TextBox 6">
                <a:extLst>
                  <a:ext uri="{FF2B5EF4-FFF2-40B4-BE49-F238E27FC236}">
                    <a16:creationId xmlns:a16="http://schemas.microsoft.com/office/drawing/2014/main" id="{62DB2139-34A0-4A8A-9C34-2DB993FF7859}"/>
                  </a:ext>
                </a:extLst>
              </p:cNvPr>
              <p:cNvSpPr txBox="1">
                <a:spLocks noRot="1" noChangeAspect="1" noMove="1" noResize="1" noEditPoints="1" noAdjustHandles="1" noChangeArrowheads="1" noChangeShapeType="1" noTextEdit="1"/>
              </p:cNvSpPr>
              <p:nvPr/>
            </p:nvSpPr>
            <p:spPr>
              <a:xfrm>
                <a:off x="5658282" y="3012135"/>
                <a:ext cx="7428635" cy="26303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47D55A1-390B-4C61-BB7D-92106E4FC478}"/>
                  </a:ext>
                </a:extLst>
              </p:cNvPr>
              <p:cNvSpPr txBox="1"/>
              <p:nvPr/>
            </p:nvSpPr>
            <p:spPr>
              <a:xfrm>
                <a:off x="6705600" y="6067424"/>
                <a:ext cx="7768046" cy="1754326"/>
              </a:xfrm>
              <a:prstGeom prst="rect">
                <a:avLst/>
              </a:prstGeom>
              <a:noFill/>
            </p:spPr>
            <p:txBody>
              <a:bodyPr wrap="square" rtlCol="0">
                <a:spAutoFit/>
              </a:bodyPr>
              <a:lstStyle/>
              <a:p>
                <a14:m>
                  <m:oMath xmlns:m="http://schemas.openxmlformats.org/officeDocument/2006/math">
                    <m:r>
                      <a:rPr lang="en-US" sz="5400" b="0" i="1" smtClean="0">
                        <a:latin typeface="Cambria Math" panose="02040503050406030204" pitchFamily="18" charset="0"/>
                      </a:rPr>
                      <m:t>𝑟</m:t>
                    </m:r>
                    <m:r>
                      <a:rPr lang="en-US" sz="5400" b="0" i="1" smtClean="0">
                        <a:latin typeface="Cambria Math" panose="02040503050406030204" pitchFamily="18" charset="0"/>
                      </a:rPr>
                      <m:t>=</m:t>
                    </m:r>
                  </m:oMath>
                </a14:m>
                <a:r>
                  <a:rPr lang="en-US" sz="5400" dirty="0">
                    <a:latin typeface="Gidole" panose="02000503000000000000" pitchFamily="50" charset="0"/>
                  </a:rPr>
                  <a:t> correlation coefficient</a:t>
                </a:r>
              </a:p>
              <a:p>
                <a14:m>
                  <m:oMath xmlns:m="http://schemas.openxmlformats.org/officeDocument/2006/math">
                    <m:r>
                      <a:rPr lang="en-US" sz="5400" b="0" i="1" smtClean="0">
                        <a:latin typeface="Cambria Math" panose="02040503050406030204" pitchFamily="18" charset="0"/>
                      </a:rPr>
                      <m:t>𝑛</m:t>
                    </m:r>
                    <m:r>
                      <a:rPr lang="en-US" sz="5400" b="0" i="1" smtClean="0">
                        <a:latin typeface="Cambria Math" panose="02040503050406030204" pitchFamily="18" charset="0"/>
                      </a:rPr>
                      <m:t>=</m:t>
                    </m:r>
                  </m:oMath>
                </a14:m>
                <a:r>
                  <a:rPr lang="en-US" sz="5400" dirty="0">
                    <a:latin typeface="Gidole" panose="02000503000000000000" pitchFamily="50" charset="0"/>
                  </a:rPr>
                  <a:t> sample size</a:t>
                </a:r>
              </a:p>
            </p:txBody>
          </p:sp>
        </mc:Choice>
        <mc:Fallback>
          <p:sp>
            <p:nvSpPr>
              <p:cNvPr id="9" name="TextBox 8">
                <a:extLst>
                  <a:ext uri="{FF2B5EF4-FFF2-40B4-BE49-F238E27FC236}">
                    <a16:creationId xmlns:a16="http://schemas.microsoft.com/office/drawing/2014/main" id="{947D55A1-390B-4C61-BB7D-92106E4FC478}"/>
                  </a:ext>
                </a:extLst>
              </p:cNvPr>
              <p:cNvSpPr txBox="1">
                <a:spLocks noRot="1" noChangeAspect="1" noMove="1" noResize="1" noEditPoints="1" noAdjustHandles="1" noChangeArrowheads="1" noChangeShapeType="1" noTextEdit="1"/>
              </p:cNvSpPr>
              <p:nvPr/>
            </p:nvSpPr>
            <p:spPr>
              <a:xfrm>
                <a:off x="6705600" y="6067424"/>
                <a:ext cx="7768046" cy="1754326"/>
              </a:xfrm>
              <a:prstGeom prst="rect">
                <a:avLst/>
              </a:prstGeom>
              <a:blipFill>
                <a:blip r:embed="rId5"/>
                <a:stretch>
                  <a:fillRect t="-9722" b="-2013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83425A-4E02-4AA1-A9D3-9A005010C6CA}"/>
              </a:ext>
            </a:extLst>
          </p:cNvPr>
          <p:cNvSpPr txBox="1"/>
          <p:nvPr/>
        </p:nvSpPr>
        <p:spPr>
          <a:xfrm>
            <a:off x="5101046" y="8230545"/>
            <a:ext cx="9372600" cy="1446550"/>
          </a:xfrm>
          <a:prstGeom prst="rect">
            <a:avLst/>
          </a:prstGeom>
          <a:noFill/>
        </p:spPr>
        <p:txBody>
          <a:bodyPr wrap="square" rtlCol="0">
            <a:spAutoFit/>
          </a:bodyPr>
          <a:lstStyle/>
          <a:p>
            <a:pPr algn="ctr"/>
            <a:r>
              <a:rPr lang="en-US" sz="4400" dirty="0">
                <a:latin typeface="Gidole" panose="02000503000000000000" pitchFamily="50" charset="0"/>
              </a:rPr>
              <a:t>If abs(test statistic) &gt; critical value, reject the null</a:t>
            </a:r>
          </a:p>
        </p:txBody>
      </p:sp>
    </p:spTree>
    <p:extLst>
      <p:ext uri="{BB962C8B-B14F-4D97-AF65-F5344CB8AC3E}">
        <p14:creationId xmlns:p14="http://schemas.microsoft.com/office/powerpoint/2010/main" val="1618701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Correlation-significance.xlsx</a:t>
            </a:r>
          </a:p>
          <a:p>
            <a:pPr marL="1485900" lvl="2" indent="-571500">
              <a:buFont typeface="Arial" panose="020B0604020202020204" pitchFamily="34" charset="0"/>
              <a:buChar char="•"/>
            </a:pPr>
            <a:r>
              <a:rPr lang="en-US" sz="3600" dirty="0">
                <a:latin typeface="Gidole" panose="020B0604020202020204" charset="0"/>
              </a:rPr>
              <a:t>Is the correlation between sepal length and sepal width statistically different </a:t>
            </a:r>
            <a:r>
              <a:rPr lang="en-US" sz="3600">
                <a:latin typeface="Gidole" panose="020B0604020202020204" charset="0"/>
              </a:rPr>
              <a:t>from zero? </a:t>
            </a:r>
            <a:endParaRPr lang="en-US" sz="3600" dirty="0">
              <a:latin typeface="Gidole" panose="020B0604020202020204" charset="0"/>
            </a:endParaRP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3211</TotalTime>
  <Words>6821</Words>
  <Application>Microsoft Office PowerPoint</Application>
  <PresentationFormat>Custom</PresentationFormat>
  <Paragraphs>615</Paragraphs>
  <Slides>88</Slides>
  <Notes>88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Gidole</vt:lpstr>
      <vt:lpstr>Consolas</vt:lpstr>
      <vt:lpstr>Calibri</vt:lpstr>
      <vt:lpstr>League Spartan Bold</vt:lpstr>
      <vt:lpstr>Roboto Mono</vt:lpstr>
      <vt:lpstr>Open Sans Extra Bold</vt:lpstr>
      <vt:lpstr>Arial</vt:lpstr>
      <vt:lpstr>League Spartan</vt:lpstr>
      <vt:lpstr>League Spartan Italics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277</cp:revision>
  <dcterms:created xsi:type="dcterms:W3CDTF">2006-08-16T00:00:00Z</dcterms:created>
  <dcterms:modified xsi:type="dcterms:W3CDTF">2020-07-03T16:50:09Z</dcterms:modified>
  <dc:identifier>DADurESpNu8</dc:identifier>
</cp:coreProperties>
</file>